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B55D860-211D-45A8-90FF-DE847BA88D4C}" type="datetimeFigureOut">
              <a:rPr lang="en-US" smtClean="0"/>
              <a:pPr/>
              <a:t>9/8/2010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DB814AC-B824-45E3-AC9F-E5633684C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aitsman\Music\Charly%20Garc&#237;a\El%20Album\03%20No%20Soy%20un%20Extra&#241;o.wma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Cognados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Música: </a:t>
            </a:r>
            <a:r>
              <a:rPr lang="es-CL" dirty="0" err="1" smtClean="0"/>
              <a:t>Charly</a:t>
            </a:r>
            <a:r>
              <a:rPr lang="es-CL" dirty="0" smtClean="0"/>
              <a:t> </a:t>
            </a:r>
            <a:r>
              <a:rPr lang="es-CL" dirty="0" err="1" smtClean="0"/>
              <a:t>Garcia</a:t>
            </a:r>
            <a:r>
              <a:rPr lang="es-CL" dirty="0" smtClean="0"/>
              <a:t>, “No soy un extraño”</a:t>
            </a:r>
            <a:endParaRPr lang="en-US" dirty="0"/>
          </a:p>
        </p:txBody>
      </p:sp>
      <p:pic>
        <p:nvPicPr>
          <p:cNvPr id="4" name="03 No Soy un Extraño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Reglas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reconocer</a:t>
            </a:r>
            <a:r>
              <a:rPr lang="en-US" dirty="0" smtClean="0"/>
              <a:t> </a:t>
            </a:r>
            <a:r>
              <a:rPr lang="en-US" dirty="0" err="1" smtClean="0"/>
              <a:t>cognados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Rule Four examples</a:t>
            </a:r>
          </a:p>
          <a:p>
            <a:pPr lvl="1"/>
            <a:r>
              <a:rPr lang="en-US" dirty="0" err="1" smtClean="0"/>
              <a:t>puerto</a:t>
            </a:r>
            <a:r>
              <a:rPr lang="en-US" dirty="0" smtClean="0"/>
              <a:t> = port</a:t>
            </a:r>
          </a:p>
          <a:p>
            <a:pPr lvl="1"/>
            <a:r>
              <a:rPr lang="en-US" dirty="0" err="1" smtClean="0"/>
              <a:t>fuerza</a:t>
            </a:r>
            <a:r>
              <a:rPr lang="en-US" dirty="0" smtClean="0"/>
              <a:t> = force</a:t>
            </a:r>
          </a:p>
          <a:p>
            <a:pPr lvl="1"/>
            <a:r>
              <a:rPr lang="en-US" dirty="0" err="1" smtClean="0"/>
              <a:t>escuela</a:t>
            </a:r>
            <a:r>
              <a:rPr lang="en-US" dirty="0" smtClean="0"/>
              <a:t> = school</a:t>
            </a:r>
          </a:p>
          <a:p>
            <a:pPr lvl="1"/>
            <a:r>
              <a:rPr lang="en-US" dirty="0" err="1" smtClean="0"/>
              <a:t>descuento</a:t>
            </a:r>
            <a:r>
              <a:rPr lang="en-US" dirty="0" smtClean="0"/>
              <a:t> = discount</a:t>
            </a:r>
          </a:p>
          <a:p>
            <a:pPr lvl="1"/>
            <a:r>
              <a:rPr lang="en-US" dirty="0" err="1" smtClean="0"/>
              <a:t>diciembre</a:t>
            </a:r>
            <a:r>
              <a:rPr lang="en-US" dirty="0" smtClean="0"/>
              <a:t> = December</a:t>
            </a:r>
          </a:p>
          <a:p>
            <a:pPr lvl="1"/>
            <a:r>
              <a:rPr lang="en-US" dirty="0" err="1" smtClean="0"/>
              <a:t>miembro</a:t>
            </a:r>
            <a:r>
              <a:rPr lang="en-US" dirty="0" smtClean="0"/>
              <a:t> = member</a:t>
            </a:r>
          </a:p>
          <a:p>
            <a:pPr lvl="1"/>
            <a:r>
              <a:rPr lang="en-US" dirty="0" err="1" smtClean="0"/>
              <a:t>movimiento</a:t>
            </a:r>
            <a:r>
              <a:rPr lang="en-US" dirty="0" smtClean="0"/>
              <a:t> =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reconocer</a:t>
            </a:r>
            <a:r>
              <a:rPr lang="en-US" dirty="0" smtClean="0"/>
              <a:t> </a:t>
            </a:r>
            <a:r>
              <a:rPr lang="en-US" dirty="0" err="1" smtClean="0"/>
              <a:t>cognados</a:t>
            </a:r>
            <a:r>
              <a:rPr lang="en-US" dirty="0" smtClean="0"/>
              <a:t>: </a:t>
            </a:r>
            <a:r>
              <a:rPr lang="en-US" dirty="0" err="1" smtClean="0"/>
              <a:t>Regla</a:t>
            </a:r>
            <a:r>
              <a:rPr lang="en-US" dirty="0" smtClean="0"/>
              <a:t> </a:t>
            </a:r>
            <a:r>
              <a:rPr lang="en-US" dirty="0" err="1" smtClean="0"/>
              <a:t>cinco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Many English words begin with an “</a:t>
            </a:r>
            <a:r>
              <a:rPr lang="en-US" dirty="0" err="1" smtClean="0"/>
              <a:t>st</a:t>
            </a:r>
            <a:r>
              <a:rPr lang="en-US" dirty="0" smtClean="0"/>
              <a:t>”, “sp”, or “sc” combination, but Spanish does not allow words to begin with those sound combinations.  In many cases, Spanish simply adds an “e” before the word.  Other cognate rules may also apply.</a:t>
            </a:r>
          </a:p>
          <a:p>
            <a:r>
              <a:rPr lang="en-US" dirty="0" err="1" smtClean="0"/>
              <a:t>estudiante</a:t>
            </a:r>
            <a:r>
              <a:rPr lang="en-US" dirty="0" smtClean="0"/>
              <a:t> = student</a:t>
            </a:r>
          </a:p>
          <a:p>
            <a:r>
              <a:rPr lang="en-US" dirty="0" err="1" smtClean="0"/>
              <a:t>especie</a:t>
            </a:r>
            <a:r>
              <a:rPr lang="en-US" dirty="0" smtClean="0"/>
              <a:t> = species</a:t>
            </a:r>
          </a:p>
          <a:p>
            <a:r>
              <a:rPr lang="en-US" dirty="0" err="1" smtClean="0"/>
              <a:t>escenario</a:t>
            </a:r>
            <a:r>
              <a:rPr lang="en-US" dirty="0" smtClean="0"/>
              <a:t> = scenery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Cognados básicos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err="1" smtClean="0"/>
              <a:t>Here</a:t>
            </a:r>
            <a:r>
              <a:rPr lang="es-CL" dirty="0" smtClean="0"/>
              <a:t> are </a:t>
            </a:r>
            <a:r>
              <a:rPr lang="es-CL" dirty="0" err="1" smtClean="0"/>
              <a:t>some</a:t>
            </a:r>
            <a:r>
              <a:rPr lang="es-CL" dirty="0" smtClean="0"/>
              <a:t> </a:t>
            </a:r>
            <a:r>
              <a:rPr lang="es-CL" dirty="0" err="1" smtClean="0"/>
              <a:t>basic</a:t>
            </a:r>
            <a:r>
              <a:rPr lang="es-CL" dirty="0" smtClean="0"/>
              <a:t> </a:t>
            </a:r>
            <a:r>
              <a:rPr lang="es-CL" dirty="0" err="1" smtClean="0"/>
              <a:t>cognates</a:t>
            </a:r>
            <a:r>
              <a:rPr lang="es-CL" dirty="0" smtClean="0"/>
              <a:t> </a:t>
            </a:r>
            <a:r>
              <a:rPr lang="es-CL" dirty="0" err="1" smtClean="0"/>
              <a:t>you</a:t>
            </a:r>
            <a:r>
              <a:rPr lang="es-CL" dirty="0" smtClean="0"/>
              <a:t> </a:t>
            </a:r>
            <a:r>
              <a:rPr lang="es-CL" dirty="0" err="1" smtClean="0"/>
              <a:t>will</a:t>
            </a:r>
            <a:r>
              <a:rPr lang="es-CL" dirty="0" smtClean="0"/>
              <a:t> </a:t>
            </a:r>
            <a:r>
              <a:rPr lang="es-CL" dirty="0" err="1" smtClean="0"/>
              <a:t>need</a:t>
            </a:r>
            <a:r>
              <a:rPr lang="es-CL" dirty="0" smtClean="0"/>
              <a:t> </a:t>
            </a:r>
            <a:r>
              <a:rPr lang="es-CL" dirty="0" err="1" smtClean="0"/>
              <a:t>to</a:t>
            </a:r>
            <a:r>
              <a:rPr lang="es-CL" dirty="0" smtClean="0"/>
              <a:t> </a:t>
            </a:r>
            <a:r>
              <a:rPr lang="es-CL" dirty="0" err="1" smtClean="0"/>
              <a:t>recognize</a:t>
            </a:r>
            <a:r>
              <a:rPr lang="es-CL" dirty="0" smtClean="0"/>
              <a:t> </a:t>
            </a:r>
            <a:r>
              <a:rPr lang="es-CL" dirty="0" err="1" smtClean="0"/>
              <a:t>when</a:t>
            </a:r>
            <a:r>
              <a:rPr lang="es-CL" dirty="0" smtClean="0"/>
              <a:t> </a:t>
            </a:r>
            <a:r>
              <a:rPr lang="es-CL" dirty="0" err="1" smtClean="0"/>
              <a:t>we</a:t>
            </a:r>
            <a:r>
              <a:rPr lang="es-CL" dirty="0" smtClean="0"/>
              <a:t> </a:t>
            </a:r>
            <a:r>
              <a:rPr lang="es-CL" dirty="0" err="1" smtClean="0"/>
              <a:t>get</a:t>
            </a:r>
            <a:r>
              <a:rPr lang="es-CL" dirty="0" smtClean="0"/>
              <a:t> </a:t>
            </a:r>
            <a:r>
              <a:rPr lang="es-CL" dirty="0" err="1" smtClean="0"/>
              <a:t>our</a:t>
            </a:r>
            <a:r>
              <a:rPr lang="es-CL" dirty="0" smtClean="0"/>
              <a:t> </a:t>
            </a:r>
            <a:r>
              <a:rPr lang="es-CL" dirty="0" err="1" smtClean="0"/>
              <a:t>textbooks</a:t>
            </a:r>
            <a:r>
              <a:rPr lang="es-CL" dirty="0" smtClean="0"/>
              <a:t> </a:t>
            </a:r>
            <a:r>
              <a:rPr lang="es-CL" dirty="0" err="1" smtClean="0"/>
              <a:t>next</a:t>
            </a:r>
            <a:r>
              <a:rPr lang="es-CL" dirty="0" smtClean="0"/>
              <a:t> </a:t>
            </a:r>
            <a:r>
              <a:rPr lang="es-CL" dirty="0" err="1" smtClean="0"/>
              <a:t>week</a:t>
            </a:r>
            <a:r>
              <a:rPr lang="es-CL" dirty="0" smtClean="0"/>
              <a:t>.  </a:t>
            </a:r>
            <a:r>
              <a:rPr lang="es-CL" dirty="0" err="1" smtClean="0"/>
              <a:t>Copy</a:t>
            </a:r>
            <a:r>
              <a:rPr lang="es-CL" dirty="0" smtClean="0"/>
              <a:t> and </a:t>
            </a:r>
            <a:r>
              <a:rPr lang="es-CL" dirty="0" err="1" smtClean="0"/>
              <a:t>translate</a:t>
            </a:r>
            <a:r>
              <a:rPr lang="es-CL" dirty="0" smtClean="0"/>
              <a:t> </a:t>
            </a:r>
            <a:r>
              <a:rPr lang="es-CL" dirty="0" err="1" smtClean="0"/>
              <a:t>each</a:t>
            </a:r>
            <a:r>
              <a:rPr lang="es-CL" dirty="0" smtClean="0"/>
              <a:t> </a:t>
            </a:r>
            <a:r>
              <a:rPr lang="es-CL" dirty="0" err="1" smtClean="0"/>
              <a:t>one</a:t>
            </a:r>
            <a:r>
              <a:rPr lang="es-CL" dirty="0" smtClean="0"/>
              <a:t> in </a:t>
            </a:r>
            <a:r>
              <a:rPr lang="es-CL" dirty="0" err="1" smtClean="0"/>
              <a:t>your</a:t>
            </a:r>
            <a:r>
              <a:rPr lang="es-CL" dirty="0" smtClean="0"/>
              <a:t> </a:t>
            </a:r>
            <a:r>
              <a:rPr lang="es-CL" dirty="0" err="1" smtClean="0"/>
              <a:t>notebook</a:t>
            </a:r>
            <a:r>
              <a:rPr lang="es-CL" dirty="0" smtClean="0"/>
              <a:t> as </a:t>
            </a:r>
            <a:r>
              <a:rPr lang="es-CL" dirty="0" err="1" smtClean="0"/>
              <a:t>it</a:t>
            </a:r>
            <a:r>
              <a:rPr lang="es-CL" dirty="0" smtClean="0"/>
              <a:t> </a:t>
            </a:r>
            <a:r>
              <a:rPr lang="es-CL" dirty="0" err="1" smtClean="0"/>
              <a:t>appears</a:t>
            </a:r>
            <a:r>
              <a:rPr lang="es-CL" dirty="0" smtClean="0"/>
              <a:t>:</a:t>
            </a:r>
          </a:p>
          <a:p>
            <a:r>
              <a:rPr lang="es-CL" dirty="0" smtClean="0"/>
              <a:t>artículo</a:t>
            </a:r>
          </a:p>
          <a:p>
            <a:r>
              <a:rPr lang="es-CL" dirty="0" smtClean="0"/>
              <a:t>diario/a</a:t>
            </a:r>
          </a:p>
          <a:p>
            <a:r>
              <a:rPr lang="es-CL" dirty="0" smtClean="0"/>
              <a:t>estudiantes</a:t>
            </a:r>
          </a:p>
          <a:p>
            <a:r>
              <a:rPr lang="es-CL" dirty="0" smtClean="0"/>
              <a:t>fútbol</a:t>
            </a:r>
          </a:p>
          <a:p>
            <a:r>
              <a:rPr lang="es-CL" dirty="0" smtClean="0"/>
              <a:t>tiempo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Cognados básicos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artículo</a:t>
            </a:r>
          </a:p>
          <a:p>
            <a:r>
              <a:rPr lang="es-CL" dirty="0" smtClean="0"/>
              <a:t>diario/a</a:t>
            </a:r>
          </a:p>
          <a:p>
            <a:r>
              <a:rPr lang="es-CL" dirty="0" smtClean="0"/>
              <a:t>estudiantes</a:t>
            </a:r>
          </a:p>
          <a:p>
            <a:r>
              <a:rPr lang="es-CL" dirty="0" smtClean="0"/>
              <a:t>fútbol</a:t>
            </a:r>
          </a:p>
          <a:p>
            <a:r>
              <a:rPr lang="es-CL" dirty="0" smtClean="0"/>
              <a:t>tiempo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s-CL" dirty="0" err="1" smtClean="0"/>
              <a:t>article</a:t>
            </a:r>
            <a:endParaRPr lang="es-CL" dirty="0" smtClean="0"/>
          </a:p>
          <a:p>
            <a:r>
              <a:rPr lang="es-CL" dirty="0" err="1" smtClean="0"/>
              <a:t>daily</a:t>
            </a:r>
            <a:r>
              <a:rPr lang="es-CL" dirty="0" smtClean="0"/>
              <a:t> (</a:t>
            </a:r>
            <a:r>
              <a:rPr lang="es-CL" dirty="0" err="1" smtClean="0"/>
              <a:t>diary</a:t>
            </a:r>
            <a:r>
              <a:rPr lang="es-CL" dirty="0" smtClean="0"/>
              <a:t>)</a:t>
            </a:r>
          </a:p>
          <a:p>
            <a:r>
              <a:rPr lang="es-CL" dirty="0" err="1" smtClean="0"/>
              <a:t>students</a:t>
            </a:r>
            <a:endParaRPr lang="es-CL" dirty="0" smtClean="0"/>
          </a:p>
          <a:p>
            <a:r>
              <a:rPr lang="es-CL" dirty="0" err="1" smtClean="0"/>
              <a:t>football</a:t>
            </a:r>
            <a:endParaRPr lang="es-CL" dirty="0" smtClean="0"/>
          </a:p>
          <a:p>
            <a:r>
              <a:rPr lang="es-CL" dirty="0" smtClean="0"/>
              <a:t>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reconocer</a:t>
            </a:r>
            <a:r>
              <a:rPr lang="en-US" dirty="0" smtClean="0"/>
              <a:t> </a:t>
            </a:r>
            <a:r>
              <a:rPr lang="en-US" dirty="0" err="1" smtClean="0"/>
              <a:t>cognados</a:t>
            </a:r>
            <a:r>
              <a:rPr lang="en-US" dirty="0" smtClean="0"/>
              <a:t>: </a:t>
            </a:r>
            <a:r>
              <a:rPr lang="en-US" dirty="0" err="1" smtClean="0"/>
              <a:t>Regla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Spanish nouns and adjectives usually end in an ‘a’ or an ‘o.’  This can often be dropped in English, or replaced by a final silent ‘e.’</a:t>
            </a:r>
          </a:p>
          <a:p>
            <a:r>
              <a:rPr lang="en-US" dirty="0" err="1" smtClean="0"/>
              <a:t>problema</a:t>
            </a:r>
            <a:r>
              <a:rPr lang="en-US" dirty="0" smtClean="0"/>
              <a:t> = problem</a:t>
            </a:r>
          </a:p>
          <a:p>
            <a:r>
              <a:rPr lang="en-US" dirty="0" err="1" smtClean="0"/>
              <a:t>radioactivo</a:t>
            </a:r>
            <a:r>
              <a:rPr lang="en-US" dirty="0" smtClean="0"/>
              <a:t> = radioactive</a:t>
            </a:r>
          </a:p>
          <a:p>
            <a:r>
              <a:rPr lang="en-US" dirty="0" err="1" smtClean="0"/>
              <a:t>planta</a:t>
            </a:r>
            <a:r>
              <a:rPr lang="en-US" dirty="0" smtClean="0"/>
              <a:t> = plant</a:t>
            </a:r>
          </a:p>
          <a:p>
            <a:r>
              <a:rPr lang="en-US" dirty="0" err="1" smtClean="0"/>
              <a:t>silencio</a:t>
            </a:r>
            <a:r>
              <a:rPr lang="en-US" dirty="0" smtClean="0"/>
              <a:t> = silence</a:t>
            </a:r>
          </a:p>
          <a:p>
            <a:r>
              <a:rPr lang="en-US" dirty="0" smtClean="0"/>
              <a:t>m</a:t>
            </a:r>
            <a:r>
              <a:rPr lang="es-CL" dirty="0" err="1" smtClean="0"/>
              <a:t>ágica</a:t>
            </a:r>
            <a:r>
              <a:rPr lang="es-CL" dirty="0" smtClean="0"/>
              <a:t> = </a:t>
            </a:r>
            <a:r>
              <a:rPr lang="es-CL" dirty="0" err="1" smtClean="0"/>
              <a:t>magic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Reglas para reconocer cognados: Regla dos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err="1" smtClean="0"/>
              <a:t>Many</a:t>
            </a:r>
            <a:r>
              <a:rPr lang="es-CL" dirty="0" smtClean="0"/>
              <a:t> </a:t>
            </a:r>
            <a:r>
              <a:rPr lang="es-CL" dirty="0" err="1" smtClean="0"/>
              <a:t>different</a:t>
            </a:r>
            <a:r>
              <a:rPr lang="es-CL" dirty="0" smtClean="0"/>
              <a:t> </a:t>
            </a:r>
            <a:r>
              <a:rPr lang="es-CL" dirty="0" err="1" smtClean="0"/>
              <a:t>Spanish</a:t>
            </a:r>
            <a:r>
              <a:rPr lang="es-CL" dirty="0" smtClean="0"/>
              <a:t> </a:t>
            </a:r>
            <a:r>
              <a:rPr lang="es-CL" dirty="0" err="1" smtClean="0"/>
              <a:t>letters</a:t>
            </a:r>
            <a:r>
              <a:rPr lang="es-CL" dirty="0" smtClean="0"/>
              <a:t> </a:t>
            </a:r>
            <a:r>
              <a:rPr lang="es-CL" dirty="0" err="1" smtClean="0"/>
              <a:t>have</a:t>
            </a:r>
            <a:r>
              <a:rPr lang="es-CL" dirty="0" smtClean="0"/>
              <a:t> </a:t>
            </a:r>
            <a:r>
              <a:rPr lang="es-CL" dirty="0" err="1" smtClean="0"/>
              <a:t>the</a:t>
            </a:r>
            <a:r>
              <a:rPr lang="es-CL" dirty="0" smtClean="0"/>
              <a:t> </a:t>
            </a:r>
            <a:r>
              <a:rPr lang="es-CL" dirty="0" err="1" smtClean="0"/>
              <a:t>same</a:t>
            </a:r>
            <a:r>
              <a:rPr lang="es-CL" dirty="0" smtClean="0"/>
              <a:t> </a:t>
            </a:r>
            <a:r>
              <a:rPr lang="es-CL" dirty="0" err="1" smtClean="0"/>
              <a:t>phonetic</a:t>
            </a:r>
            <a:r>
              <a:rPr lang="es-CL" dirty="0" smtClean="0"/>
              <a:t> </a:t>
            </a:r>
            <a:r>
              <a:rPr lang="es-CL" dirty="0" err="1" smtClean="0"/>
              <a:t>meaning</a:t>
            </a:r>
            <a:r>
              <a:rPr lang="es-CL" dirty="0" smtClean="0"/>
              <a:t>, so </a:t>
            </a:r>
            <a:r>
              <a:rPr lang="es-CL" dirty="0" err="1" smtClean="0"/>
              <a:t>words</a:t>
            </a:r>
            <a:r>
              <a:rPr lang="es-CL" dirty="0" smtClean="0"/>
              <a:t> </a:t>
            </a:r>
            <a:r>
              <a:rPr lang="es-CL" dirty="0" err="1" smtClean="0"/>
              <a:t>containing</a:t>
            </a:r>
            <a:r>
              <a:rPr lang="es-CL" dirty="0" smtClean="0"/>
              <a:t> </a:t>
            </a:r>
            <a:r>
              <a:rPr lang="es-CL" dirty="0" err="1" smtClean="0"/>
              <a:t>one</a:t>
            </a:r>
            <a:r>
              <a:rPr lang="es-CL" dirty="0" smtClean="0"/>
              <a:t> </a:t>
            </a:r>
            <a:r>
              <a:rPr lang="es-CL" dirty="0" err="1" smtClean="0"/>
              <a:t>letter</a:t>
            </a:r>
            <a:r>
              <a:rPr lang="es-CL" dirty="0" smtClean="0"/>
              <a:t> </a:t>
            </a:r>
            <a:r>
              <a:rPr lang="es-CL" dirty="0" err="1" smtClean="0"/>
              <a:t>may</a:t>
            </a:r>
            <a:r>
              <a:rPr lang="es-CL" dirty="0" smtClean="0"/>
              <a:t> </a:t>
            </a:r>
            <a:r>
              <a:rPr lang="es-CL" dirty="0" err="1" smtClean="0"/>
              <a:t>have</a:t>
            </a:r>
            <a:r>
              <a:rPr lang="es-CL" dirty="0" smtClean="0"/>
              <a:t> </a:t>
            </a:r>
            <a:r>
              <a:rPr lang="es-CL" dirty="0" err="1" smtClean="0"/>
              <a:t>an</a:t>
            </a:r>
            <a:r>
              <a:rPr lang="es-CL" dirty="0" smtClean="0"/>
              <a:t> </a:t>
            </a:r>
            <a:r>
              <a:rPr lang="es-CL" dirty="0" err="1" smtClean="0"/>
              <a:t>English</a:t>
            </a:r>
            <a:r>
              <a:rPr lang="es-CL" dirty="0" smtClean="0"/>
              <a:t> </a:t>
            </a:r>
            <a:r>
              <a:rPr lang="es-CL" dirty="0" err="1" smtClean="0"/>
              <a:t>equivalent</a:t>
            </a:r>
            <a:r>
              <a:rPr lang="es-CL" dirty="0" smtClean="0"/>
              <a:t> </a:t>
            </a:r>
            <a:r>
              <a:rPr lang="es-CL" dirty="0" err="1" smtClean="0"/>
              <a:t>with</a:t>
            </a:r>
            <a:r>
              <a:rPr lang="es-CL" dirty="0" smtClean="0"/>
              <a:t> </a:t>
            </a:r>
            <a:r>
              <a:rPr lang="es-CL" dirty="0" err="1" smtClean="0"/>
              <a:t>the</a:t>
            </a:r>
            <a:r>
              <a:rPr lang="es-CL" dirty="0" smtClean="0"/>
              <a:t> </a:t>
            </a:r>
            <a:r>
              <a:rPr lang="es-CL" dirty="0" err="1" smtClean="0"/>
              <a:t>other</a:t>
            </a:r>
            <a:endParaRPr lang="es-CL" dirty="0" smtClean="0"/>
          </a:p>
          <a:p>
            <a:pPr lvl="1"/>
            <a:r>
              <a:rPr lang="es-CL" dirty="0" smtClean="0">
                <a:latin typeface="Garamond" pitchFamily="18" charset="0"/>
              </a:rPr>
              <a:t>‘b’ </a:t>
            </a:r>
            <a:r>
              <a:rPr lang="en-US" dirty="0" smtClean="0">
                <a:latin typeface="Garamond" pitchFamily="18" charset="0"/>
              </a:rPr>
              <a:t>= ‘v’</a:t>
            </a:r>
          </a:p>
          <a:p>
            <a:pPr lvl="1"/>
            <a:r>
              <a:rPr lang="en-US" dirty="0" smtClean="0">
                <a:latin typeface="Garamond" pitchFamily="18" charset="0"/>
              </a:rPr>
              <a:t>soft ‘c’ = ‘s’ = ‘z’</a:t>
            </a:r>
          </a:p>
          <a:p>
            <a:pPr lvl="1"/>
            <a:r>
              <a:rPr lang="en-US" dirty="0" smtClean="0">
                <a:latin typeface="Garamond" pitchFamily="18" charset="0"/>
              </a:rPr>
              <a:t>soft ‘g’ = ‘j’ = ‘x’</a:t>
            </a:r>
          </a:p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reconocer</a:t>
            </a:r>
            <a:r>
              <a:rPr lang="en-US" dirty="0" smtClean="0"/>
              <a:t> </a:t>
            </a:r>
            <a:r>
              <a:rPr lang="en-US" dirty="0" err="1" smtClean="0"/>
              <a:t>cognados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Rule Two examples:</a:t>
            </a:r>
          </a:p>
          <a:p>
            <a:pPr lvl="1"/>
            <a:r>
              <a:rPr lang="en-US" dirty="0" err="1" smtClean="0"/>
              <a:t>arribar</a:t>
            </a:r>
            <a:r>
              <a:rPr lang="en-US" dirty="0" smtClean="0"/>
              <a:t> = to arrive</a:t>
            </a:r>
          </a:p>
          <a:p>
            <a:pPr lvl="1"/>
            <a:r>
              <a:rPr lang="en-US" dirty="0" err="1" smtClean="0"/>
              <a:t>ejercicio</a:t>
            </a:r>
            <a:r>
              <a:rPr lang="en-US" dirty="0" smtClean="0"/>
              <a:t> = </a:t>
            </a:r>
            <a:r>
              <a:rPr lang="en-US" dirty="0" smtClean="0"/>
              <a:t>exercise</a:t>
            </a:r>
          </a:p>
          <a:p>
            <a:pPr lvl="1"/>
            <a:r>
              <a:rPr lang="en-US" dirty="0" err="1" smtClean="0"/>
              <a:t>actriz</a:t>
            </a:r>
            <a:r>
              <a:rPr lang="en-US" dirty="0" smtClean="0"/>
              <a:t> = actress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reconocer</a:t>
            </a:r>
            <a:r>
              <a:rPr lang="en-US" dirty="0" smtClean="0"/>
              <a:t> </a:t>
            </a:r>
            <a:r>
              <a:rPr lang="en-US" dirty="0" err="1" smtClean="0"/>
              <a:t>cognados</a:t>
            </a:r>
            <a:r>
              <a:rPr lang="en-US" dirty="0" smtClean="0"/>
              <a:t>: </a:t>
            </a:r>
            <a:r>
              <a:rPr lang="en-US" dirty="0" err="1" smtClean="0"/>
              <a:t>Regla</a:t>
            </a:r>
            <a:r>
              <a:rPr lang="en-US" dirty="0" smtClean="0"/>
              <a:t> </a:t>
            </a:r>
            <a:r>
              <a:rPr lang="en-US" dirty="0" err="1" smtClean="0"/>
              <a:t>tres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Certain endings in Spanish have regular cognates in English:</a:t>
            </a:r>
          </a:p>
          <a:p>
            <a:pPr lvl="1"/>
            <a:r>
              <a:rPr lang="en-US" dirty="0" smtClean="0"/>
              <a:t>‘-c</a:t>
            </a:r>
            <a:r>
              <a:rPr lang="es-CL" dirty="0" smtClean="0"/>
              <a:t>ión’ = ‘-</a:t>
            </a:r>
            <a:r>
              <a:rPr lang="es-CL" dirty="0" err="1" smtClean="0"/>
              <a:t>tion</a:t>
            </a:r>
            <a:r>
              <a:rPr lang="es-CL" dirty="0" smtClean="0"/>
              <a:t>’</a:t>
            </a:r>
          </a:p>
          <a:p>
            <a:pPr lvl="1"/>
            <a:r>
              <a:rPr lang="es-CL" dirty="0" smtClean="0"/>
              <a:t>‘-</a:t>
            </a:r>
            <a:r>
              <a:rPr lang="es-CL" dirty="0" err="1" smtClean="0"/>
              <a:t>idad</a:t>
            </a:r>
            <a:r>
              <a:rPr lang="es-CL" dirty="0" smtClean="0"/>
              <a:t>’ = ‘-</a:t>
            </a:r>
            <a:r>
              <a:rPr lang="es-CL" dirty="0" err="1" smtClean="0"/>
              <a:t>ity</a:t>
            </a:r>
            <a:r>
              <a:rPr lang="es-CL" dirty="0" smtClean="0"/>
              <a:t>’</a:t>
            </a:r>
          </a:p>
          <a:p>
            <a:pPr lvl="1"/>
            <a:r>
              <a:rPr lang="es-CL" dirty="0" smtClean="0"/>
              <a:t>‘-</a:t>
            </a:r>
            <a:r>
              <a:rPr lang="es-CL" dirty="0" err="1" smtClean="0"/>
              <a:t>ía</a:t>
            </a:r>
            <a:r>
              <a:rPr lang="es-CL" dirty="0" smtClean="0"/>
              <a:t>’ = ‘-y’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Reglas para reconocer cognados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Rule </a:t>
            </a:r>
            <a:r>
              <a:rPr lang="es-CL" dirty="0" err="1" smtClean="0"/>
              <a:t>Three</a:t>
            </a:r>
            <a:r>
              <a:rPr lang="es-CL" dirty="0" smtClean="0"/>
              <a:t> </a:t>
            </a:r>
            <a:r>
              <a:rPr lang="es-CL" dirty="0" err="1" smtClean="0"/>
              <a:t>examples</a:t>
            </a:r>
            <a:r>
              <a:rPr lang="es-CL" dirty="0" smtClean="0"/>
              <a:t>:</a:t>
            </a:r>
          </a:p>
          <a:p>
            <a:pPr lvl="1"/>
            <a:r>
              <a:rPr lang="es-CL" dirty="0" smtClean="0"/>
              <a:t>n</a:t>
            </a:r>
            <a:r>
              <a:rPr lang="es-CL" dirty="0" smtClean="0"/>
              <a:t>ación </a:t>
            </a:r>
            <a:r>
              <a:rPr lang="es-CL" dirty="0" smtClean="0"/>
              <a:t>= </a:t>
            </a:r>
            <a:r>
              <a:rPr lang="es-CL" dirty="0" err="1" smtClean="0"/>
              <a:t>n</a:t>
            </a:r>
            <a:r>
              <a:rPr lang="es-CL" dirty="0" err="1" smtClean="0"/>
              <a:t>ation</a:t>
            </a:r>
            <a:endParaRPr lang="es-CL" dirty="0" smtClean="0"/>
          </a:p>
          <a:p>
            <a:pPr lvl="1"/>
            <a:r>
              <a:rPr lang="es-CL" dirty="0" smtClean="0"/>
              <a:t>comunicación </a:t>
            </a:r>
            <a:r>
              <a:rPr lang="en-US" dirty="0" smtClean="0"/>
              <a:t>= communication</a:t>
            </a:r>
            <a:endParaRPr lang="es-CL" dirty="0" smtClean="0"/>
          </a:p>
          <a:p>
            <a:pPr lvl="1"/>
            <a:r>
              <a:rPr lang="es-CL" dirty="0" smtClean="0"/>
              <a:t>comunidad = </a:t>
            </a:r>
            <a:r>
              <a:rPr lang="es-CL" dirty="0" err="1" smtClean="0"/>
              <a:t>community</a:t>
            </a:r>
            <a:endParaRPr lang="es-CL" dirty="0" smtClean="0"/>
          </a:p>
          <a:p>
            <a:pPr lvl="1"/>
            <a:r>
              <a:rPr lang="es-CL" dirty="0" smtClean="0"/>
              <a:t>maternidad = </a:t>
            </a:r>
            <a:r>
              <a:rPr lang="es-CL" dirty="0" err="1" smtClean="0"/>
              <a:t>maternity</a:t>
            </a:r>
            <a:endParaRPr lang="es-CL" dirty="0" smtClean="0"/>
          </a:p>
          <a:p>
            <a:pPr lvl="1"/>
            <a:r>
              <a:rPr lang="es-CL" dirty="0" smtClean="0"/>
              <a:t>astronomía = </a:t>
            </a:r>
            <a:r>
              <a:rPr lang="es-CL" dirty="0" err="1" smtClean="0"/>
              <a:t>astronomy</a:t>
            </a:r>
            <a:endParaRPr lang="es-CL" dirty="0" smtClean="0"/>
          </a:p>
          <a:p>
            <a:pPr lvl="1"/>
            <a:r>
              <a:rPr lang="es-CL" dirty="0" smtClean="0"/>
              <a:t>espía </a:t>
            </a:r>
            <a:r>
              <a:rPr lang="en-US" dirty="0" smtClean="0"/>
              <a:t>= spy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Reglas para reconocer cognados: Regla cuatro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err="1" smtClean="0"/>
              <a:t>The</a:t>
            </a:r>
            <a:r>
              <a:rPr lang="es-CL" dirty="0" smtClean="0"/>
              <a:t> </a:t>
            </a:r>
            <a:r>
              <a:rPr lang="es-CL" dirty="0" err="1" smtClean="0"/>
              <a:t>sound</a:t>
            </a:r>
            <a:r>
              <a:rPr lang="es-CL" dirty="0" smtClean="0"/>
              <a:t> </a:t>
            </a:r>
            <a:r>
              <a:rPr lang="es-CL" dirty="0" err="1" smtClean="0"/>
              <a:t>changes</a:t>
            </a:r>
            <a:r>
              <a:rPr lang="es-CL" dirty="0" smtClean="0"/>
              <a:t> ‘o’ </a:t>
            </a:r>
            <a:r>
              <a:rPr lang="en-US" dirty="0" smtClean="0"/>
              <a:t>&gt; ‘</a:t>
            </a:r>
            <a:r>
              <a:rPr lang="en-US" dirty="0" err="1" smtClean="0"/>
              <a:t>ue</a:t>
            </a:r>
            <a:r>
              <a:rPr lang="en-US" dirty="0" smtClean="0"/>
              <a:t>’ and </a:t>
            </a:r>
            <a:r>
              <a:rPr lang="en-US" dirty="0" smtClean="0"/>
              <a:t>‘</a:t>
            </a:r>
            <a:r>
              <a:rPr lang="en-US" dirty="0" smtClean="0"/>
              <a:t>e</a:t>
            </a:r>
            <a:r>
              <a:rPr lang="en-US" dirty="0" smtClean="0"/>
              <a:t>’ </a:t>
            </a:r>
            <a:r>
              <a:rPr lang="en-US" dirty="0" smtClean="0"/>
              <a:t>&gt; ‘</a:t>
            </a:r>
            <a:r>
              <a:rPr lang="en-US" dirty="0" err="1" smtClean="0"/>
              <a:t>ie</a:t>
            </a:r>
            <a:r>
              <a:rPr lang="en-US" dirty="0" smtClean="0"/>
              <a:t>’ </a:t>
            </a:r>
            <a:r>
              <a:rPr lang="es-CL" dirty="0" smtClean="0"/>
              <a:t>in </a:t>
            </a:r>
            <a:r>
              <a:rPr lang="es-CL" dirty="0" err="1" smtClean="0"/>
              <a:t>stem-changing</a:t>
            </a:r>
            <a:r>
              <a:rPr lang="es-CL" dirty="0" smtClean="0"/>
              <a:t> </a:t>
            </a:r>
            <a:r>
              <a:rPr lang="es-CL" dirty="0" err="1" smtClean="0"/>
              <a:t>verbs</a:t>
            </a:r>
            <a:r>
              <a:rPr lang="es-CL" dirty="0" smtClean="0"/>
              <a:t> can </a:t>
            </a:r>
            <a:r>
              <a:rPr lang="es-CL" dirty="0" err="1" smtClean="0"/>
              <a:t>often</a:t>
            </a:r>
            <a:r>
              <a:rPr lang="es-CL" dirty="0" smtClean="0"/>
              <a:t> </a:t>
            </a:r>
            <a:r>
              <a:rPr lang="es-CL" dirty="0" err="1" smtClean="0"/>
              <a:t>be</a:t>
            </a:r>
            <a:r>
              <a:rPr lang="es-CL" dirty="0" smtClean="0"/>
              <a:t> </a:t>
            </a:r>
            <a:r>
              <a:rPr lang="es-CL" dirty="0" err="1" smtClean="0"/>
              <a:t>used</a:t>
            </a:r>
            <a:r>
              <a:rPr lang="es-CL" dirty="0" smtClean="0"/>
              <a:t> in </a:t>
            </a:r>
            <a:r>
              <a:rPr lang="es-CL" dirty="0" err="1" smtClean="0"/>
              <a:t>conjunction</a:t>
            </a:r>
            <a:r>
              <a:rPr lang="es-CL" dirty="0" smtClean="0"/>
              <a:t> </a:t>
            </a:r>
            <a:r>
              <a:rPr lang="es-CL" dirty="0" err="1" smtClean="0"/>
              <a:t>with</a:t>
            </a:r>
            <a:r>
              <a:rPr lang="es-CL" dirty="0" smtClean="0"/>
              <a:t> </a:t>
            </a:r>
            <a:r>
              <a:rPr lang="es-CL" dirty="0" err="1" smtClean="0"/>
              <a:t>the</a:t>
            </a:r>
            <a:r>
              <a:rPr lang="es-CL" dirty="0" smtClean="0"/>
              <a:t> </a:t>
            </a:r>
            <a:r>
              <a:rPr lang="es-CL" dirty="0" err="1" smtClean="0"/>
              <a:t>other</a:t>
            </a:r>
            <a:r>
              <a:rPr lang="es-CL" dirty="0" smtClean="0"/>
              <a:t> rules </a:t>
            </a:r>
            <a:r>
              <a:rPr lang="es-CL" dirty="0" err="1" smtClean="0"/>
              <a:t>to</a:t>
            </a:r>
            <a:r>
              <a:rPr lang="es-CL" dirty="0" smtClean="0"/>
              <a:t> </a:t>
            </a:r>
            <a:r>
              <a:rPr lang="es-CL" dirty="0" err="1" smtClean="0"/>
              <a:t>find</a:t>
            </a:r>
            <a:r>
              <a:rPr lang="es-CL" dirty="0" smtClean="0"/>
              <a:t> </a:t>
            </a:r>
            <a:r>
              <a:rPr lang="es-CL" dirty="0" err="1" smtClean="0"/>
              <a:t>cognates</a:t>
            </a:r>
            <a:r>
              <a:rPr lang="es-CL" dirty="0" smtClean="0"/>
              <a:t> </a:t>
            </a:r>
            <a:r>
              <a:rPr lang="es-CL" dirty="0" err="1" smtClean="0"/>
              <a:t>between</a:t>
            </a:r>
            <a:r>
              <a:rPr lang="es-CL" dirty="0" smtClean="0"/>
              <a:t> </a:t>
            </a:r>
            <a:r>
              <a:rPr lang="es-CL" dirty="0" err="1" smtClean="0"/>
              <a:t>Spanish</a:t>
            </a:r>
            <a:r>
              <a:rPr lang="es-CL" dirty="0" smtClean="0"/>
              <a:t> and </a:t>
            </a:r>
            <a:r>
              <a:rPr lang="es-CL" dirty="0" err="1" smtClean="0"/>
              <a:t>English</a:t>
            </a:r>
            <a:r>
              <a:rPr lang="es-CL" dirty="0" smtClean="0"/>
              <a:t> </a:t>
            </a:r>
            <a:r>
              <a:rPr lang="es-CL" dirty="0" err="1" smtClean="0"/>
              <a:t>words</a:t>
            </a:r>
            <a:endParaRPr lang="es-CL" dirty="0" smtClean="0"/>
          </a:p>
          <a:p>
            <a:r>
              <a:rPr lang="es-CL" dirty="0" err="1" smtClean="0"/>
              <a:t>Stem-changing</a:t>
            </a:r>
            <a:r>
              <a:rPr lang="es-CL" dirty="0" smtClean="0"/>
              <a:t> </a:t>
            </a:r>
            <a:r>
              <a:rPr lang="es-CL" dirty="0" err="1" smtClean="0"/>
              <a:t>verbs</a:t>
            </a:r>
            <a:r>
              <a:rPr lang="es-CL" dirty="0" smtClean="0"/>
              <a:t>:</a:t>
            </a:r>
          </a:p>
          <a:p>
            <a:pPr lvl="1"/>
            <a:r>
              <a:rPr lang="es-CL" dirty="0" smtClean="0"/>
              <a:t>Poder: puedo, puedes, puede, podemos, podéis, pueden</a:t>
            </a:r>
          </a:p>
          <a:p>
            <a:pPr lvl="1"/>
            <a:r>
              <a:rPr lang="es-CL" dirty="0" smtClean="0"/>
              <a:t>Perder: pierdo, pierdes, pierde, perdemos, perdéis, pierden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1379</TotalTime>
  <Words>436</Words>
  <Application>Microsoft Office PowerPoint</Application>
  <PresentationFormat>On-screen Show (4:3)</PresentationFormat>
  <Paragraphs>69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Cognados</vt:lpstr>
      <vt:lpstr>Cognados básicos</vt:lpstr>
      <vt:lpstr>Cognados básicos</vt:lpstr>
      <vt:lpstr>Reglas para reconocer cognados: Regla una</vt:lpstr>
      <vt:lpstr>Reglas para reconocer cognados: Regla dos</vt:lpstr>
      <vt:lpstr>Reglas para reconocer cognados</vt:lpstr>
      <vt:lpstr>Reglas para reconocer cognados: Regla tres</vt:lpstr>
      <vt:lpstr>Reglas para reconocer cognados</vt:lpstr>
      <vt:lpstr>Reglas para reconocer cognados: Regla cuatro</vt:lpstr>
      <vt:lpstr>Reglas para reconocer cognados</vt:lpstr>
      <vt:lpstr>Reglas para reconocer cognados: Regla cinco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ESPAÑOL 3</dc:title>
  <dc:creator>adaitsman</dc:creator>
  <cp:lastModifiedBy>adaitsman</cp:lastModifiedBy>
  <cp:revision>12</cp:revision>
  <dcterms:created xsi:type="dcterms:W3CDTF">2010-07-29T13:52:51Z</dcterms:created>
  <dcterms:modified xsi:type="dcterms:W3CDTF">2010-09-09T18:06:09Z</dcterms:modified>
</cp:coreProperties>
</file>